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6"/>
  </p:notesMasterIdLst>
  <p:sldIdLst>
    <p:sldId id="424" r:id="rId3"/>
    <p:sldId id="425" r:id="rId4"/>
    <p:sldId id="426" r:id="rId5"/>
    <p:sldId id="44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49" r:id="rId14"/>
    <p:sldId id="435" r:id="rId15"/>
    <p:sldId id="436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382" r:id="rId27"/>
    <p:sldId id="415" r:id="rId28"/>
    <p:sldId id="421" r:id="rId29"/>
    <p:sldId id="448" r:id="rId30"/>
    <p:sldId id="385" r:id="rId31"/>
    <p:sldId id="386" r:id="rId32"/>
    <p:sldId id="387" r:id="rId33"/>
    <p:sldId id="388" r:id="rId34"/>
    <p:sldId id="422" r:id="rId35"/>
    <p:sldId id="390" r:id="rId36"/>
    <p:sldId id="391" r:id="rId37"/>
    <p:sldId id="416" r:id="rId38"/>
    <p:sldId id="417" r:id="rId39"/>
    <p:sldId id="397" r:id="rId40"/>
    <p:sldId id="349" r:id="rId41"/>
    <p:sldId id="398" r:id="rId42"/>
    <p:sldId id="392" r:id="rId43"/>
    <p:sldId id="418" r:id="rId44"/>
    <p:sldId id="383" r:id="rId45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47"/>
    </p:embeddedFont>
    <p:embeddedFont>
      <p:font typeface="나눔스퀘어" panose="020B0600000101010101" pitchFamily="50" charset="-127"/>
      <p:regular r:id="rId48"/>
    </p:embeddedFont>
    <p:embeddedFont>
      <p:font typeface="나눔스퀘어_ac Light" panose="020B0600000101010101" pitchFamily="50" charset="-127"/>
      <p:regular r:id="rId49"/>
    </p:embeddedFont>
    <p:embeddedFont>
      <p:font typeface="나눔스퀘어_ac" panose="020B0600000101010101" pitchFamily="50" charset="-127"/>
      <p:regular r:id="rId50"/>
    </p:embeddedFont>
    <p:embeddedFont>
      <p:font typeface="나눔스퀘어라운드 Bold" panose="020B0600000101010101" charset="-127"/>
      <p:bold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Montserrat" panose="020B0600000101010101" charset="0"/>
      <p:regular r:id="rId54"/>
      <p:bold r:id="rId55"/>
      <p:italic r:id="rId56"/>
      <p:boldItalic r:id="rId57"/>
    </p:embeddedFont>
    <p:embeddedFont>
      <p:font typeface="나눔스퀘어_ac Bold" panose="020B0600000101010101" pitchFamily="50" charset="-127"/>
      <p:bold r:id="rId58"/>
    </p:embeddedFont>
    <p:embeddedFont>
      <p:font typeface="Segoe Script" panose="030B0504020000000003" pitchFamily="66" charset="0"/>
      <p:regular r:id="rId59"/>
      <p:bold r:id="rId60"/>
    </p:embeddedFont>
    <p:embeddedFont>
      <p:font typeface="Fira Sans Extra Condensed Medium" panose="020B0600000101010101" charset="0"/>
      <p:regular r:id="rId61"/>
      <p:bold r:id="rId62"/>
      <p:italic r:id="rId63"/>
      <p:boldItalic r:id="rId64"/>
    </p:embeddedFont>
    <p:embeddedFont>
      <p:font typeface="나눔스퀘어_ac ExtraBold" panose="020B0600000101010101" pitchFamily="50" charset="-127"/>
      <p:bold r:id="rId65"/>
    </p:embeddedFont>
    <p:embeddedFont>
      <p:font typeface="맑은 고딕" panose="020B0503020000020004" pitchFamily="50" charset="-127"/>
      <p:regular r:id="rId52"/>
      <p:bold r:id="rId53"/>
    </p:embeddedFont>
    <p:embeddedFont>
      <p:font typeface="Cambria Math" panose="02040503050406030204" pitchFamily="18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3556"/>
    <a:srgbClr val="FE0000"/>
    <a:srgbClr val="75A6FF"/>
    <a:srgbClr val="003BA3"/>
    <a:srgbClr val="4789FF"/>
    <a:srgbClr val="EBF2FF"/>
    <a:srgbClr val="80DAB6"/>
    <a:srgbClr val="86BAD3"/>
    <a:srgbClr val="4A8AFD"/>
    <a:srgbClr val="4A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8" autoAdjust="0"/>
    <p:restoredTop sz="95320" autoAdjust="0"/>
  </p:normalViewPr>
  <p:slideViewPr>
    <p:cSldViewPr snapToGrid="0">
      <p:cViewPr varScale="1">
        <p:scale>
          <a:sx n="62" d="100"/>
          <a:sy n="62" d="100"/>
        </p:scale>
        <p:origin x="58" y="85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39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999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82541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03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67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1811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90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탄소를 줄이기 위해 새롭게 수소</a:t>
            </a:r>
            <a:r>
              <a:rPr lang="en-US" altLang="ko-KR" dirty="0"/>
              <a:t>, </a:t>
            </a:r>
            <a:r>
              <a:rPr lang="ko-KR" altLang="en-US" dirty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신재생 에너지를 활용한 차로 </a:t>
            </a:r>
            <a:r>
              <a:rPr lang="ko-KR" altLang="en-US" dirty="0" err="1"/>
              <a:t>수소차</a:t>
            </a:r>
            <a:r>
              <a:rPr lang="ko-KR" altLang="en-US" dirty="0"/>
              <a:t> 전기차가 있다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전기차는 자동차 등록대수 대비 충전소가 잘 </a:t>
            </a:r>
            <a:r>
              <a:rPr lang="ko-KR" altLang="en-US" dirty="0" err="1"/>
              <a:t>구축되어있따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수소차는</a:t>
            </a:r>
            <a:r>
              <a:rPr lang="ko-KR" altLang="en-US" dirty="0"/>
              <a:t> 그렇지 않다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그러나 정부 정책에 따르면 향후 </a:t>
            </a:r>
            <a:r>
              <a:rPr lang="en-US" altLang="ko-KR" dirty="0"/>
              <a:t>---</a:t>
            </a:r>
            <a:r>
              <a:rPr lang="ko-KR" altLang="en-US" dirty="0"/>
              <a:t>에 </a:t>
            </a:r>
            <a:r>
              <a:rPr lang="ko-KR" altLang="en-US" dirty="0" err="1"/>
              <a:t>수소차</a:t>
            </a:r>
            <a:r>
              <a:rPr lang="ko-KR" altLang="en-US" dirty="0"/>
              <a:t> </a:t>
            </a:r>
            <a:r>
              <a:rPr lang="ko-KR" altLang="en-US" dirty="0" err="1"/>
              <a:t>보급대수를</a:t>
            </a:r>
            <a:r>
              <a:rPr lang="ko-KR" altLang="en-US" dirty="0"/>
              <a:t> 늘릴 거다</a:t>
            </a:r>
            <a:r>
              <a:rPr lang="en-US" altLang="ko-KR" dirty="0"/>
              <a:t>. </a:t>
            </a:r>
            <a:r>
              <a:rPr lang="ko-KR" altLang="en-US" dirty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963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jp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596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08977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56371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7805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Location-allocation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56685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27036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97920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903000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616085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85861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311675" y="4076329"/>
            <a:ext cx="28908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7247" y="3732530"/>
            <a:ext cx="720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214286" y="3321550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948652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924592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1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066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23690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367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668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293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367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668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293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212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1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112290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274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30" y="2367407"/>
            <a:ext cx="332184" cy="33218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884371" y="2768510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9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04184"/>
              </p:ext>
            </p:extLst>
          </p:nvPr>
        </p:nvGraphicFramePr>
        <p:xfrm>
          <a:off x="381000" y="1022303"/>
          <a:ext cx="8427721" cy="374040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7065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21.01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744073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34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94951"/>
              </p:ext>
            </p:extLst>
          </p:nvPr>
        </p:nvGraphicFramePr>
        <p:xfrm>
          <a:off x="381000" y="927053"/>
          <a:ext cx="8427721" cy="374040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7065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21.01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6175" y="629773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30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882864"/>
              </p:ext>
            </p:extLst>
          </p:nvPr>
        </p:nvGraphicFramePr>
        <p:xfrm>
          <a:off x="381000" y="940656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22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위치</a:t>
            </a:r>
            <a:endParaRPr lang="en-US" altLang="ko-KR" sz="12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규제에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3966" t="432" r="408"/>
          <a:stretch/>
        </p:blipFill>
        <p:spPr>
          <a:xfrm>
            <a:off x="355599" y="1149223"/>
            <a:ext cx="5195301" cy="33727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3820" t="650" r="465"/>
          <a:stretch/>
        </p:blipFill>
        <p:spPr>
          <a:xfrm>
            <a:off x="355599" y="1149223"/>
            <a:ext cx="5179481" cy="33570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13759" t="802" r="456"/>
          <a:stretch/>
        </p:blipFill>
        <p:spPr>
          <a:xfrm>
            <a:off x="355599" y="1149223"/>
            <a:ext cx="5182972" cy="33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24856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05" y="824204"/>
            <a:ext cx="5512499" cy="322673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161026" y="1677030"/>
            <a:ext cx="828000" cy="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62853" y="808394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1371" y="4235579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162231" y="1863692"/>
            <a:ext cx="1009967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81249" y="198991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98797" y="2846521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5352327" y="2913638"/>
            <a:ext cx="1638000" cy="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996194" y="2646466"/>
            <a:ext cx="113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 정보 제공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55697" y="1492242"/>
            <a:ext cx="1016502" cy="337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249" y="1602620"/>
            <a:ext cx="1133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범위 선정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156264" y="1208952"/>
            <a:ext cx="1015935" cy="238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 flipV="1">
            <a:off x="6160706" y="1239634"/>
            <a:ext cx="835488" cy="145629"/>
            <a:chOff x="3250774" y="1957785"/>
            <a:chExt cx="835488" cy="145629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3913574" y="2099224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160706" y="1967442"/>
            <a:ext cx="835488" cy="151438"/>
            <a:chOff x="3250774" y="1957785"/>
            <a:chExt cx="835488" cy="151438"/>
          </a:xfrm>
        </p:grpSpPr>
        <p:cxnSp>
          <p:nvCxnSpPr>
            <p:cNvPr id="55" name="직선 연결선 54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3913574" y="2108749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5065446" y="3209960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194" y="3183544"/>
            <a:ext cx="927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제공</a:t>
            </a:r>
            <a:endParaRPr lang="ko-KR" altLang="en-US" dirty="0"/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5226897" y="3282191"/>
            <a:ext cx="1762129" cy="13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9152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452083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3818393" y="1327750"/>
            <a:ext cx="5194301" cy="2665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67483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" y="1330062"/>
            <a:ext cx="3495857" cy="26630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8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7225" y="1409701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6763" y="1252507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726" y="1574741"/>
            <a:ext cx="1530000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받아온 </a:t>
            </a:r>
            <a:r>
              <a:rPr lang="en-US" altLang="ko-KR" sz="600" dirty="0" err="1" smtClean="0"/>
              <a:t>url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내용을 </a:t>
            </a:r>
            <a:r>
              <a:rPr lang="ko-KR" altLang="en-US" sz="600" dirty="0" err="1" smtClean="0"/>
              <a:t>크롤링하기</a:t>
            </a:r>
            <a:r>
              <a:rPr lang="ko-KR" altLang="en-US" sz="600" dirty="0" smtClean="0"/>
              <a:t> 쉽게 변환</a:t>
            </a:r>
            <a:r>
              <a:rPr lang="en-US" altLang="ko-KR" sz="600" dirty="0" smtClean="0"/>
              <a:t> 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6656" y="1114379"/>
            <a:ext cx="1805421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600" dirty="0"/>
              <a:t>[</a:t>
            </a:r>
            <a:r>
              <a:rPr lang="ko-KR" altLang="en-US" sz="600" dirty="0" err="1"/>
              <a:t>네이버</a:t>
            </a:r>
            <a:r>
              <a:rPr lang="en-US" altLang="ko-KR" sz="600" dirty="0"/>
              <a:t>-</a:t>
            </a:r>
            <a:r>
              <a:rPr lang="ko-KR" altLang="en-US" sz="600" dirty="0"/>
              <a:t>수소충전 뉴스</a:t>
            </a:r>
            <a:r>
              <a:rPr lang="en-US" altLang="ko-KR" sz="600" dirty="0"/>
              <a:t>]</a:t>
            </a:r>
            <a:r>
              <a:rPr lang="ko-KR" altLang="en-US" sz="600" dirty="0"/>
              <a:t> </a:t>
            </a:r>
            <a:r>
              <a:rPr lang="en-US" altLang="ko-KR" sz="600" dirty="0" err="1"/>
              <a:t>url</a:t>
            </a:r>
            <a:r>
              <a:rPr lang="ko-KR" altLang="en-US" sz="600" dirty="0"/>
              <a:t>을 요청해서 </a:t>
            </a:r>
            <a:r>
              <a:rPr lang="ko-KR" altLang="en-US" sz="600" dirty="0" smtClean="0"/>
              <a:t>받아옴</a:t>
            </a:r>
            <a:endParaRPr lang="en-US" altLang="ko-KR" sz="600" dirty="0"/>
          </a:p>
        </p:txBody>
      </p:sp>
      <p:sp>
        <p:nvSpPr>
          <p:cNvPr id="18" name="직사각형 17"/>
          <p:cNvSpPr/>
          <p:nvPr/>
        </p:nvSpPr>
        <p:spPr>
          <a:xfrm>
            <a:off x="1384476" y="2129403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4870" y="1983573"/>
            <a:ext cx="1109022" cy="2797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안에 있는 </a:t>
            </a:r>
            <a:r>
              <a:rPr lang="en-US" altLang="ko-KR" sz="600" dirty="0" smtClean="0"/>
              <a:t>id</a:t>
            </a:r>
            <a:r>
              <a:rPr lang="ko-KR" altLang="en-US" sz="600" dirty="0" smtClean="0"/>
              <a:t>를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받아오고</a:t>
            </a:r>
            <a:endParaRPr lang="en-US" altLang="ko-KR" sz="600" dirty="0" smtClean="0"/>
          </a:p>
          <a:p>
            <a:r>
              <a:rPr lang="ko-KR" altLang="en-US" sz="600" dirty="0" smtClean="0"/>
              <a:t>그 </a:t>
            </a:r>
            <a:r>
              <a:rPr lang="en-US" altLang="ko-KR" sz="600" dirty="0" smtClean="0"/>
              <a:t>id </a:t>
            </a:r>
            <a:r>
              <a:rPr lang="ko-KR" altLang="en-US" sz="600" dirty="0" smtClean="0"/>
              <a:t>중 </a:t>
            </a:r>
            <a:r>
              <a:rPr lang="en-US" altLang="ko-KR" sz="600" dirty="0" smtClean="0"/>
              <a:t>text</a:t>
            </a:r>
            <a:r>
              <a:rPr lang="ko-KR" altLang="en-US" sz="600" dirty="0" smtClean="0"/>
              <a:t>를 뽑아서 저장</a:t>
            </a:r>
            <a:endParaRPr lang="en-US" altLang="ko-KR" sz="6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88898" y="2210366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4832" y="2844569"/>
            <a:ext cx="2683668" cy="492067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4371" y="2372323"/>
            <a:ext cx="466248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5417" y="3407917"/>
            <a:ext cx="2772000" cy="92202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12443" y="3514164"/>
            <a:ext cx="1262444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리스트를 </a:t>
            </a:r>
            <a:r>
              <a:rPr lang="ko-KR" altLang="en-US" sz="600" dirty="0" err="1" smtClean="0"/>
              <a:t>딕셔너리로</a:t>
            </a:r>
            <a:r>
              <a:rPr lang="ko-KR" altLang="en-US" sz="600" dirty="0" smtClean="0"/>
              <a:t> 변환</a:t>
            </a:r>
            <a:endParaRPr lang="en-US" altLang="ko-KR" sz="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45405" y="2337841"/>
            <a:ext cx="127725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경로설정 후 그 안에서 </a:t>
            </a:r>
            <a:r>
              <a:rPr lang="en-US" altLang="ko-KR" sz="600" dirty="0" smtClean="0"/>
              <a:t>‘</a:t>
            </a:r>
            <a:r>
              <a:rPr lang="en-US" altLang="ko-KR" sz="600" dirty="0" err="1" smtClean="0"/>
              <a:t>src</a:t>
            </a:r>
            <a:r>
              <a:rPr lang="en-US" altLang="ko-KR" sz="600" dirty="0" smtClean="0"/>
              <a:t>’ </a:t>
            </a:r>
            <a:r>
              <a:rPr lang="ko-KR" altLang="en-US" sz="600" dirty="0" smtClean="0"/>
              <a:t>추출</a:t>
            </a:r>
            <a:r>
              <a:rPr lang="en-US" altLang="ko-KR" sz="600" dirty="0" smtClean="0"/>
              <a:t>. </a:t>
            </a:r>
          </a:p>
          <a:p>
            <a:r>
              <a:rPr lang="ko-KR" altLang="en-US" sz="600" dirty="0" smtClean="0"/>
              <a:t>빈칸 있는 곳을 제거하기 위해 </a:t>
            </a:r>
            <a:endParaRPr lang="en-US" altLang="ko-KR" sz="600" dirty="0" smtClean="0"/>
          </a:p>
          <a:p>
            <a:r>
              <a:rPr lang="en-US" altLang="ko-KR" sz="600" dirty="0" smtClean="0"/>
              <a:t>.strip() </a:t>
            </a:r>
            <a:r>
              <a:rPr lang="ko-KR" altLang="en-US" sz="600" dirty="0" smtClean="0"/>
              <a:t>입력 후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리스트에 저장</a:t>
            </a:r>
            <a:endParaRPr lang="en-US" altLang="ko-KR" sz="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270126" y="2868165"/>
            <a:ext cx="107080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600" dirty="0" err="1" smtClean="0"/>
              <a:t>src</a:t>
            </a:r>
            <a:r>
              <a:rPr lang="ko-KR" altLang="en-US" sz="600" dirty="0" smtClean="0"/>
              <a:t>가 없는 경우 </a:t>
            </a:r>
            <a:r>
              <a:rPr lang="ko-KR" altLang="en-US" sz="600" dirty="0" err="1" smtClean="0"/>
              <a:t>예외처리하여</a:t>
            </a:r>
            <a:r>
              <a:rPr lang="ko-KR" altLang="en-US" sz="600" dirty="0" smtClean="0"/>
              <a:t> 지정해 놓은 사진을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저장</a:t>
            </a:r>
            <a:endParaRPr lang="en-US" altLang="ko-KR" sz="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589288" y="2578100"/>
            <a:ext cx="3497311" cy="200055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510619" y="2151476"/>
            <a:ext cx="1974141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803352" y="2980313"/>
            <a:ext cx="2952000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재미있었습니다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마음입니다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40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8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  <p:sp>
        <p:nvSpPr>
          <p:cNvPr id="20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융</a:t>
            </a:r>
            <a:r>
              <a:rPr lang="en-US" altLang="ko-KR" dirty="0"/>
              <a:t>·</a:t>
            </a:r>
            <a:r>
              <a:rPr lang="ko-KR" altLang="en-US" dirty="0"/>
              <a:t>복합 충전소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6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수소자동차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0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보급대수 대비 충전소의 비율</a:t>
            </a: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가능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수소충전소의 구축이 부족한 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3661" y="3845433"/>
            <a:ext cx="26748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합동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</TotalTime>
  <Words>2813</Words>
  <Application>Microsoft Office PowerPoint</Application>
  <PresentationFormat>화면 슬라이드 쇼(16:9)</PresentationFormat>
  <Paragraphs>716</Paragraphs>
  <Slides>43</Slides>
  <Notes>42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60" baseType="lpstr">
      <vt:lpstr>Arial</vt:lpstr>
      <vt:lpstr>나눔스퀘어 ExtraBold</vt:lpstr>
      <vt:lpstr>나눔스퀘어</vt:lpstr>
      <vt:lpstr>나눔스퀘어_ac Light</vt:lpstr>
      <vt:lpstr>나눔스퀘어_ac</vt:lpstr>
      <vt:lpstr>나눔스퀘어라운드 Bold</vt:lpstr>
      <vt:lpstr>맑은 고딕</vt:lpstr>
      <vt:lpstr>Montserrat</vt:lpstr>
      <vt:lpstr>나눔스퀘어_ac Bold</vt:lpstr>
      <vt:lpstr>Segoe Script</vt:lpstr>
      <vt:lpstr>Fira Sans Extra Condensed Medium</vt:lpstr>
      <vt:lpstr>나눔스퀘어_ac ExtraBold</vt:lpstr>
      <vt:lpstr>맑은 고딕</vt:lpstr>
      <vt:lpstr>Wingdings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융·복합 충전소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305</cp:revision>
  <dcterms:modified xsi:type="dcterms:W3CDTF">2021-10-06T04:22:35Z</dcterms:modified>
</cp:coreProperties>
</file>